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20"/>
  </p:notesMasterIdLst>
  <p:sldIdLst>
    <p:sldId id="385" r:id="rId5"/>
    <p:sldId id="494" r:id="rId6"/>
    <p:sldId id="374" r:id="rId7"/>
    <p:sldId id="475" r:id="rId8"/>
    <p:sldId id="505" r:id="rId9"/>
    <p:sldId id="504" r:id="rId10"/>
    <p:sldId id="507" r:id="rId11"/>
    <p:sldId id="506" r:id="rId12"/>
    <p:sldId id="493" r:id="rId13"/>
    <p:sldId id="503" r:id="rId14"/>
    <p:sldId id="482" r:id="rId15"/>
    <p:sldId id="500" r:id="rId16"/>
    <p:sldId id="501" r:id="rId17"/>
    <p:sldId id="502" r:id="rId18"/>
    <p:sldId id="387" r:id="rId19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2"/>
    <a:srgbClr val="199CD9"/>
    <a:srgbClr val="456024"/>
    <a:srgbClr val="20305C"/>
    <a:srgbClr val="45005C"/>
    <a:srgbClr val="00555C"/>
    <a:srgbClr val="FEDD00"/>
    <a:srgbClr val="1C9CD8"/>
    <a:srgbClr val="A6CE39"/>
    <a:srgbClr val="FF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6B63C-DF53-A652-0106-F1E48D5E9171}" v="20" dt="2025-02-14T16:36:34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8E393-5842-4B62-991D-9234984A58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C64580-D167-4785-A05D-D0A72510D6ED}">
      <dgm:prSet/>
      <dgm:spPr/>
      <dgm:t>
        <a:bodyPr/>
        <a:lstStyle/>
        <a:p>
          <a:r>
            <a:rPr lang="en-US"/>
            <a:t>Eget kapitel i läroplanen </a:t>
          </a:r>
        </a:p>
      </dgm:t>
    </dgm:pt>
    <dgm:pt modelId="{0A205563-198E-4C7A-8BC2-EC2B838C9B32}" type="parTrans" cxnId="{8FCA006E-E0AF-4CE8-BD7B-87AADF9F7AB7}">
      <dgm:prSet/>
      <dgm:spPr/>
      <dgm:t>
        <a:bodyPr/>
        <a:lstStyle/>
        <a:p>
          <a:endParaRPr lang="en-US"/>
        </a:p>
      </dgm:t>
    </dgm:pt>
    <dgm:pt modelId="{C2E9BEEB-8CC5-4DAD-BC64-3EDF1218CE78}" type="sibTrans" cxnId="{8FCA006E-E0AF-4CE8-BD7B-87AADF9F7AB7}">
      <dgm:prSet/>
      <dgm:spPr/>
      <dgm:t>
        <a:bodyPr/>
        <a:lstStyle/>
        <a:p>
          <a:endParaRPr lang="en-US"/>
        </a:p>
      </dgm:t>
    </dgm:pt>
    <dgm:pt modelId="{DFEF9730-DA4E-4246-95AC-9502F414C030}">
      <dgm:prSet/>
      <dgm:spPr/>
      <dgm:t>
        <a:bodyPr/>
        <a:lstStyle/>
        <a:p>
          <a:r>
            <a:rPr lang="en-US" err="1"/>
            <a:t>Tema</a:t>
          </a:r>
          <a:r>
            <a:rPr lang="en-US"/>
            <a:t> </a:t>
          </a:r>
          <a:r>
            <a:rPr lang="en-US" err="1"/>
            <a:t>på</a:t>
          </a:r>
          <a:r>
            <a:rPr lang="en-US"/>
            <a:t> </a:t>
          </a:r>
          <a:r>
            <a:rPr lang="en-US" err="1"/>
            <a:t>fritids</a:t>
          </a:r>
          <a:r>
            <a:rPr lang="en-US"/>
            <a:t> </a:t>
          </a:r>
          <a:r>
            <a:rPr lang="en-US" err="1"/>
            <a:t>varje</a:t>
          </a:r>
          <a:r>
            <a:rPr lang="en-US"/>
            <a:t> </a:t>
          </a:r>
          <a:r>
            <a:rPr lang="en-US" err="1"/>
            <a:t>eftermiddag</a:t>
          </a:r>
          <a:r>
            <a:rPr lang="en-US"/>
            <a:t> </a:t>
          </a:r>
        </a:p>
      </dgm:t>
    </dgm:pt>
    <dgm:pt modelId="{B00387CF-B74D-4B75-9941-C42A7191C445}" type="parTrans" cxnId="{6D5AA259-2C79-4B22-AF70-AC0E12EEF95B}">
      <dgm:prSet/>
      <dgm:spPr/>
      <dgm:t>
        <a:bodyPr/>
        <a:lstStyle/>
        <a:p>
          <a:endParaRPr lang="en-US"/>
        </a:p>
      </dgm:t>
    </dgm:pt>
    <dgm:pt modelId="{7E90E2DA-6BEB-41C3-8F4C-1C97B1897802}" type="sibTrans" cxnId="{6D5AA259-2C79-4B22-AF70-AC0E12EEF95B}">
      <dgm:prSet/>
      <dgm:spPr/>
      <dgm:t>
        <a:bodyPr/>
        <a:lstStyle/>
        <a:p>
          <a:endParaRPr lang="en-US"/>
        </a:p>
      </dgm:t>
    </dgm:pt>
    <dgm:pt modelId="{47CCC10A-58EA-432B-BD3A-9EED809BED4A}">
      <dgm:prSet/>
      <dgm:spPr/>
      <dgm:t>
        <a:bodyPr/>
        <a:lstStyle/>
        <a:p>
          <a:r>
            <a:rPr lang="en-US"/>
            <a:t>Delas </a:t>
          </a:r>
          <a:r>
            <a:rPr lang="en-US" err="1"/>
            <a:t>upp</a:t>
          </a:r>
          <a:r>
            <a:rPr lang="en-US"/>
            <a:t> I </a:t>
          </a:r>
          <a:r>
            <a:rPr lang="en-US" err="1"/>
            <a:t>olika</a:t>
          </a:r>
          <a:r>
            <a:rPr lang="en-US"/>
            <a:t> </a:t>
          </a:r>
          <a:r>
            <a:rPr lang="en-US" err="1"/>
            <a:t>grupper</a:t>
          </a:r>
          <a:r>
            <a:rPr lang="en-US"/>
            <a:t>. </a:t>
          </a:r>
        </a:p>
      </dgm:t>
    </dgm:pt>
    <dgm:pt modelId="{9BAC76BB-C59A-4B0E-89AB-3CF8E7124337}" type="parTrans" cxnId="{EB4820F5-7D96-4F63-A874-31F381008EE4}">
      <dgm:prSet/>
      <dgm:spPr/>
      <dgm:t>
        <a:bodyPr/>
        <a:lstStyle/>
        <a:p>
          <a:endParaRPr lang="en-US"/>
        </a:p>
      </dgm:t>
    </dgm:pt>
    <dgm:pt modelId="{38310327-4FA5-4EA0-9CA0-80964C5C53D1}" type="sibTrans" cxnId="{EB4820F5-7D96-4F63-A874-31F381008EE4}">
      <dgm:prSet/>
      <dgm:spPr/>
      <dgm:t>
        <a:bodyPr/>
        <a:lstStyle/>
        <a:p>
          <a:endParaRPr lang="en-US"/>
        </a:p>
      </dgm:t>
    </dgm:pt>
    <dgm:pt modelId="{7B875D68-C7AB-4BB7-8335-2771FD9159C8}" type="pres">
      <dgm:prSet presAssocID="{6948E393-5842-4B62-991D-9234984A58F2}" presName="root" presStyleCnt="0">
        <dgm:presLayoutVars>
          <dgm:dir/>
          <dgm:resizeHandles val="exact"/>
        </dgm:presLayoutVars>
      </dgm:prSet>
      <dgm:spPr/>
    </dgm:pt>
    <dgm:pt modelId="{B5CF6CB6-9CFB-44CF-828E-4C145F28FE0E}" type="pres">
      <dgm:prSet presAssocID="{ECC64580-D167-4785-A05D-D0A72510D6ED}" presName="compNode" presStyleCnt="0"/>
      <dgm:spPr/>
    </dgm:pt>
    <dgm:pt modelId="{DFD3B8CF-A02D-4054-8E4D-3CC7A423FA3A}" type="pres">
      <dgm:prSet presAssocID="{ECC64580-D167-4785-A05D-D0A72510D6ED}" presName="bgRect" presStyleLbl="bgShp" presStyleIdx="0" presStyleCnt="3"/>
      <dgm:spPr/>
    </dgm:pt>
    <dgm:pt modelId="{E473EC77-23D8-4ACB-A5C8-C1AB3B14F1B5}" type="pres">
      <dgm:prSet presAssocID="{ECC64580-D167-4785-A05D-D0A72510D6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cker"/>
        </a:ext>
      </dgm:extLst>
    </dgm:pt>
    <dgm:pt modelId="{0046AA4A-5E28-4E98-85CD-C611C5202E94}" type="pres">
      <dgm:prSet presAssocID="{ECC64580-D167-4785-A05D-D0A72510D6ED}" presName="spaceRect" presStyleCnt="0"/>
      <dgm:spPr/>
    </dgm:pt>
    <dgm:pt modelId="{8C2F4E14-E544-4586-B42A-45C664486156}" type="pres">
      <dgm:prSet presAssocID="{ECC64580-D167-4785-A05D-D0A72510D6ED}" presName="parTx" presStyleLbl="revTx" presStyleIdx="0" presStyleCnt="3">
        <dgm:presLayoutVars>
          <dgm:chMax val="0"/>
          <dgm:chPref val="0"/>
        </dgm:presLayoutVars>
      </dgm:prSet>
      <dgm:spPr/>
    </dgm:pt>
    <dgm:pt modelId="{E03CF97B-7712-44AA-A4F4-27AC55086189}" type="pres">
      <dgm:prSet presAssocID="{C2E9BEEB-8CC5-4DAD-BC64-3EDF1218CE78}" presName="sibTrans" presStyleCnt="0"/>
      <dgm:spPr/>
    </dgm:pt>
    <dgm:pt modelId="{F7382127-D0E0-4DDF-8C41-17E77C2C6FEA}" type="pres">
      <dgm:prSet presAssocID="{DFEF9730-DA4E-4246-95AC-9502F414C030}" presName="compNode" presStyleCnt="0"/>
      <dgm:spPr/>
    </dgm:pt>
    <dgm:pt modelId="{1B2BF7A9-E93C-488A-BC03-5134C85BED73}" type="pres">
      <dgm:prSet presAssocID="{DFEF9730-DA4E-4246-95AC-9502F414C030}" presName="bgRect" presStyleLbl="bgShp" presStyleIdx="1" presStyleCnt="3"/>
      <dgm:spPr/>
    </dgm:pt>
    <dgm:pt modelId="{514C9999-AEC7-45FB-914F-F5A05FA2281A}" type="pres">
      <dgm:prSet presAssocID="{DFEF9730-DA4E-4246-95AC-9502F414C0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rare"/>
        </a:ext>
      </dgm:extLst>
    </dgm:pt>
    <dgm:pt modelId="{AD1C28C2-A901-4999-BC64-BFFE6159F177}" type="pres">
      <dgm:prSet presAssocID="{DFEF9730-DA4E-4246-95AC-9502F414C030}" presName="spaceRect" presStyleCnt="0"/>
      <dgm:spPr/>
    </dgm:pt>
    <dgm:pt modelId="{7E47093E-6074-460A-8EC4-8674D30E8939}" type="pres">
      <dgm:prSet presAssocID="{DFEF9730-DA4E-4246-95AC-9502F414C030}" presName="parTx" presStyleLbl="revTx" presStyleIdx="1" presStyleCnt="3">
        <dgm:presLayoutVars>
          <dgm:chMax val="0"/>
          <dgm:chPref val="0"/>
        </dgm:presLayoutVars>
      </dgm:prSet>
      <dgm:spPr/>
    </dgm:pt>
    <dgm:pt modelId="{DBBDAED2-2F76-47B7-BA3F-A9AE7A841575}" type="pres">
      <dgm:prSet presAssocID="{7E90E2DA-6BEB-41C3-8F4C-1C97B1897802}" presName="sibTrans" presStyleCnt="0"/>
      <dgm:spPr/>
    </dgm:pt>
    <dgm:pt modelId="{E167305B-CC95-49AB-A2E3-9096BB02F10B}" type="pres">
      <dgm:prSet presAssocID="{47CCC10A-58EA-432B-BD3A-9EED809BED4A}" presName="compNode" presStyleCnt="0"/>
      <dgm:spPr/>
    </dgm:pt>
    <dgm:pt modelId="{D2328CDC-A438-4019-9CFC-3D665F876AA0}" type="pres">
      <dgm:prSet presAssocID="{47CCC10A-58EA-432B-BD3A-9EED809BED4A}" presName="bgRect" presStyleLbl="bgShp" presStyleIdx="2" presStyleCnt="3"/>
      <dgm:spPr/>
    </dgm:pt>
    <dgm:pt modelId="{8C841F2C-B17E-4BE9-A4D4-8FA37FA2AAC7}" type="pres">
      <dgm:prSet presAssocID="{47CCC10A-58EA-432B-BD3A-9EED809BED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öte"/>
        </a:ext>
      </dgm:extLst>
    </dgm:pt>
    <dgm:pt modelId="{0686C4C5-8794-4076-8A7E-B6FC42D1856B}" type="pres">
      <dgm:prSet presAssocID="{47CCC10A-58EA-432B-BD3A-9EED809BED4A}" presName="spaceRect" presStyleCnt="0"/>
      <dgm:spPr/>
    </dgm:pt>
    <dgm:pt modelId="{ADCBC487-F66B-4A76-9444-68C78BCC2BB1}" type="pres">
      <dgm:prSet presAssocID="{47CCC10A-58EA-432B-BD3A-9EED809BED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86FF43-EDF4-4A6E-AB0C-B142F0629FE9}" type="presOf" srcId="{ECC64580-D167-4785-A05D-D0A72510D6ED}" destId="{8C2F4E14-E544-4586-B42A-45C664486156}" srcOrd="0" destOrd="0" presId="urn:microsoft.com/office/officeart/2018/2/layout/IconVerticalSolidList"/>
    <dgm:cxn modelId="{8FCA006E-E0AF-4CE8-BD7B-87AADF9F7AB7}" srcId="{6948E393-5842-4B62-991D-9234984A58F2}" destId="{ECC64580-D167-4785-A05D-D0A72510D6ED}" srcOrd="0" destOrd="0" parTransId="{0A205563-198E-4C7A-8BC2-EC2B838C9B32}" sibTransId="{C2E9BEEB-8CC5-4DAD-BC64-3EDF1218CE78}"/>
    <dgm:cxn modelId="{E860BE70-5AB9-4D9D-AAB2-19A9845E76AB}" type="presOf" srcId="{6948E393-5842-4B62-991D-9234984A58F2}" destId="{7B875D68-C7AB-4BB7-8335-2771FD9159C8}" srcOrd="0" destOrd="0" presId="urn:microsoft.com/office/officeart/2018/2/layout/IconVerticalSolidList"/>
    <dgm:cxn modelId="{6D5AA259-2C79-4B22-AF70-AC0E12EEF95B}" srcId="{6948E393-5842-4B62-991D-9234984A58F2}" destId="{DFEF9730-DA4E-4246-95AC-9502F414C030}" srcOrd="1" destOrd="0" parTransId="{B00387CF-B74D-4B75-9941-C42A7191C445}" sibTransId="{7E90E2DA-6BEB-41C3-8F4C-1C97B1897802}"/>
    <dgm:cxn modelId="{6C764B9A-F9B8-4E21-9153-83C8EB9E45E5}" type="presOf" srcId="{47CCC10A-58EA-432B-BD3A-9EED809BED4A}" destId="{ADCBC487-F66B-4A76-9444-68C78BCC2BB1}" srcOrd="0" destOrd="0" presId="urn:microsoft.com/office/officeart/2018/2/layout/IconVerticalSolidList"/>
    <dgm:cxn modelId="{18D1F2A0-222C-4A8C-A5AB-31244E69C333}" type="presOf" srcId="{DFEF9730-DA4E-4246-95AC-9502F414C030}" destId="{7E47093E-6074-460A-8EC4-8674D30E8939}" srcOrd="0" destOrd="0" presId="urn:microsoft.com/office/officeart/2018/2/layout/IconVerticalSolidList"/>
    <dgm:cxn modelId="{EB4820F5-7D96-4F63-A874-31F381008EE4}" srcId="{6948E393-5842-4B62-991D-9234984A58F2}" destId="{47CCC10A-58EA-432B-BD3A-9EED809BED4A}" srcOrd="2" destOrd="0" parTransId="{9BAC76BB-C59A-4B0E-89AB-3CF8E7124337}" sibTransId="{38310327-4FA5-4EA0-9CA0-80964C5C53D1}"/>
    <dgm:cxn modelId="{F4164BCF-AD45-43C0-A821-52CA264BD55F}" type="presParOf" srcId="{7B875D68-C7AB-4BB7-8335-2771FD9159C8}" destId="{B5CF6CB6-9CFB-44CF-828E-4C145F28FE0E}" srcOrd="0" destOrd="0" presId="urn:microsoft.com/office/officeart/2018/2/layout/IconVerticalSolidList"/>
    <dgm:cxn modelId="{85783448-06F0-472E-B0F1-091B0D1E6562}" type="presParOf" srcId="{B5CF6CB6-9CFB-44CF-828E-4C145F28FE0E}" destId="{DFD3B8CF-A02D-4054-8E4D-3CC7A423FA3A}" srcOrd="0" destOrd="0" presId="urn:microsoft.com/office/officeart/2018/2/layout/IconVerticalSolidList"/>
    <dgm:cxn modelId="{C539C1FA-E741-4BC9-8191-A186B69729B5}" type="presParOf" srcId="{B5CF6CB6-9CFB-44CF-828E-4C145F28FE0E}" destId="{E473EC77-23D8-4ACB-A5C8-C1AB3B14F1B5}" srcOrd="1" destOrd="0" presId="urn:microsoft.com/office/officeart/2018/2/layout/IconVerticalSolidList"/>
    <dgm:cxn modelId="{B763372D-1753-4296-A16B-F243667541BF}" type="presParOf" srcId="{B5CF6CB6-9CFB-44CF-828E-4C145F28FE0E}" destId="{0046AA4A-5E28-4E98-85CD-C611C5202E94}" srcOrd="2" destOrd="0" presId="urn:microsoft.com/office/officeart/2018/2/layout/IconVerticalSolidList"/>
    <dgm:cxn modelId="{BAD5384B-40E0-4C9C-B0CE-1128DC0B96B4}" type="presParOf" srcId="{B5CF6CB6-9CFB-44CF-828E-4C145F28FE0E}" destId="{8C2F4E14-E544-4586-B42A-45C664486156}" srcOrd="3" destOrd="0" presId="urn:microsoft.com/office/officeart/2018/2/layout/IconVerticalSolidList"/>
    <dgm:cxn modelId="{AA9C3487-17C1-458F-82AC-8F3B36690D0F}" type="presParOf" srcId="{7B875D68-C7AB-4BB7-8335-2771FD9159C8}" destId="{E03CF97B-7712-44AA-A4F4-27AC55086189}" srcOrd="1" destOrd="0" presId="urn:microsoft.com/office/officeart/2018/2/layout/IconVerticalSolidList"/>
    <dgm:cxn modelId="{3831A2AC-74F2-4FBB-8C85-7A43B8916BC0}" type="presParOf" srcId="{7B875D68-C7AB-4BB7-8335-2771FD9159C8}" destId="{F7382127-D0E0-4DDF-8C41-17E77C2C6FEA}" srcOrd="2" destOrd="0" presId="urn:microsoft.com/office/officeart/2018/2/layout/IconVerticalSolidList"/>
    <dgm:cxn modelId="{B93B9795-4B80-409E-AAEE-60361CAD4154}" type="presParOf" srcId="{F7382127-D0E0-4DDF-8C41-17E77C2C6FEA}" destId="{1B2BF7A9-E93C-488A-BC03-5134C85BED73}" srcOrd="0" destOrd="0" presId="urn:microsoft.com/office/officeart/2018/2/layout/IconVerticalSolidList"/>
    <dgm:cxn modelId="{B57D34DB-2CFD-4DF9-BE51-86760156322A}" type="presParOf" srcId="{F7382127-D0E0-4DDF-8C41-17E77C2C6FEA}" destId="{514C9999-AEC7-45FB-914F-F5A05FA2281A}" srcOrd="1" destOrd="0" presId="urn:microsoft.com/office/officeart/2018/2/layout/IconVerticalSolidList"/>
    <dgm:cxn modelId="{43B075A0-B111-420F-9802-50191A0B41BB}" type="presParOf" srcId="{F7382127-D0E0-4DDF-8C41-17E77C2C6FEA}" destId="{AD1C28C2-A901-4999-BC64-BFFE6159F177}" srcOrd="2" destOrd="0" presId="urn:microsoft.com/office/officeart/2018/2/layout/IconVerticalSolidList"/>
    <dgm:cxn modelId="{679E1805-33BE-42A2-9F79-ED347FD93DF7}" type="presParOf" srcId="{F7382127-D0E0-4DDF-8C41-17E77C2C6FEA}" destId="{7E47093E-6074-460A-8EC4-8674D30E8939}" srcOrd="3" destOrd="0" presId="urn:microsoft.com/office/officeart/2018/2/layout/IconVerticalSolidList"/>
    <dgm:cxn modelId="{C3D95FE6-FF8A-4B03-B7F5-26A18ED7FEA2}" type="presParOf" srcId="{7B875D68-C7AB-4BB7-8335-2771FD9159C8}" destId="{DBBDAED2-2F76-47B7-BA3F-A9AE7A841575}" srcOrd="3" destOrd="0" presId="urn:microsoft.com/office/officeart/2018/2/layout/IconVerticalSolidList"/>
    <dgm:cxn modelId="{524D30F1-0D56-4114-9137-129B49FBB9C9}" type="presParOf" srcId="{7B875D68-C7AB-4BB7-8335-2771FD9159C8}" destId="{E167305B-CC95-49AB-A2E3-9096BB02F10B}" srcOrd="4" destOrd="0" presId="urn:microsoft.com/office/officeart/2018/2/layout/IconVerticalSolidList"/>
    <dgm:cxn modelId="{D677671F-A9CA-40A6-A4A4-1CC5498E1BF0}" type="presParOf" srcId="{E167305B-CC95-49AB-A2E3-9096BB02F10B}" destId="{D2328CDC-A438-4019-9CFC-3D665F876AA0}" srcOrd="0" destOrd="0" presId="urn:microsoft.com/office/officeart/2018/2/layout/IconVerticalSolidList"/>
    <dgm:cxn modelId="{B60AB255-4938-48C4-832F-218DD42724BB}" type="presParOf" srcId="{E167305B-CC95-49AB-A2E3-9096BB02F10B}" destId="{8C841F2C-B17E-4BE9-A4D4-8FA37FA2AAC7}" srcOrd="1" destOrd="0" presId="urn:microsoft.com/office/officeart/2018/2/layout/IconVerticalSolidList"/>
    <dgm:cxn modelId="{98C44562-900F-4752-9423-08C3AB9EA051}" type="presParOf" srcId="{E167305B-CC95-49AB-A2E3-9096BB02F10B}" destId="{0686C4C5-8794-4076-8A7E-B6FC42D1856B}" srcOrd="2" destOrd="0" presId="urn:microsoft.com/office/officeart/2018/2/layout/IconVerticalSolidList"/>
    <dgm:cxn modelId="{03B5B78F-1C32-489A-B070-887CE92E0867}" type="presParOf" srcId="{E167305B-CC95-49AB-A2E3-9096BB02F10B}" destId="{ADCBC487-F66B-4A76-9444-68C78BCC2B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3B8CF-A02D-4054-8E4D-3CC7A423FA3A}">
      <dsp:nvSpPr>
        <dsp:cNvPr id="0" name=""/>
        <dsp:cNvSpPr/>
      </dsp:nvSpPr>
      <dsp:spPr>
        <a:xfrm>
          <a:off x="0" y="432"/>
          <a:ext cx="9371646" cy="10118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3EC77-23D8-4ACB-A5C8-C1AB3B14F1B5}">
      <dsp:nvSpPr>
        <dsp:cNvPr id="0" name=""/>
        <dsp:cNvSpPr/>
      </dsp:nvSpPr>
      <dsp:spPr>
        <a:xfrm>
          <a:off x="306076" y="228092"/>
          <a:ext cx="556503" cy="5565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F4E14-E544-4586-B42A-45C664486156}">
      <dsp:nvSpPr>
        <dsp:cNvPr id="0" name=""/>
        <dsp:cNvSpPr/>
      </dsp:nvSpPr>
      <dsp:spPr>
        <a:xfrm>
          <a:off x="1168657" y="432"/>
          <a:ext cx="8202988" cy="101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85" tIns="107085" rIns="107085" bIns="1070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Eget kapitel i läroplanen </a:t>
          </a:r>
        </a:p>
      </dsp:txBody>
      <dsp:txXfrm>
        <a:off x="1168657" y="432"/>
        <a:ext cx="8202988" cy="1011824"/>
      </dsp:txXfrm>
    </dsp:sp>
    <dsp:sp modelId="{1B2BF7A9-E93C-488A-BC03-5134C85BED73}">
      <dsp:nvSpPr>
        <dsp:cNvPr id="0" name=""/>
        <dsp:cNvSpPr/>
      </dsp:nvSpPr>
      <dsp:spPr>
        <a:xfrm>
          <a:off x="0" y="1265212"/>
          <a:ext cx="9371646" cy="10118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C9999-AEC7-45FB-914F-F5A05FA2281A}">
      <dsp:nvSpPr>
        <dsp:cNvPr id="0" name=""/>
        <dsp:cNvSpPr/>
      </dsp:nvSpPr>
      <dsp:spPr>
        <a:xfrm>
          <a:off x="306076" y="1492873"/>
          <a:ext cx="556503" cy="556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7093E-6074-460A-8EC4-8674D30E8939}">
      <dsp:nvSpPr>
        <dsp:cNvPr id="0" name=""/>
        <dsp:cNvSpPr/>
      </dsp:nvSpPr>
      <dsp:spPr>
        <a:xfrm>
          <a:off x="1168657" y="1265212"/>
          <a:ext cx="8202988" cy="101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85" tIns="107085" rIns="107085" bIns="1070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err="1"/>
            <a:t>Tema</a:t>
          </a:r>
          <a:r>
            <a:rPr lang="en-US" sz="2500" kern="1200"/>
            <a:t> </a:t>
          </a:r>
          <a:r>
            <a:rPr lang="en-US" sz="2500" kern="1200" err="1"/>
            <a:t>på</a:t>
          </a:r>
          <a:r>
            <a:rPr lang="en-US" sz="2500" kern="1200"/>
            <a:t> </a:t>
          </a:r>
          <a:r>
            <a:rPr lang="en-US" sz="2500" kern="1200" err="1"/>
            <a:t>fritids</a:t>
          </a:r>
          <a:r>
            <a:rPr lang="en-US" sz="2500" kern="1200"/>
            <a:t> </a:t>
          </a:r>
          <a:r>
            <a:rPr lang="en-US" sz="2500" kern="1200" err="1"/>
            <a:t>varje</a:t>
          </a:r>
          <a:r>
            <a:rPr lang="en-US" sz="2500" kern="1200"/>
            <a:t> </a:t>
          </a:r>
          <a:r>
            <a:rPr lang="en-US" sz="2500" kern="1200" err="1"/>
            <a:t>eftermiddag</a:t>
          </a:r>
          <a:r>
            <a:rPr lang="en-US" sz="2500" kern="1200"/>
            <a:t> </a:t>
          </a:r>
        </a:p>
      </dsp:txBody>
      <dsp:txXfrm>
        <a:off x="1168657" y="1265212"/>
        <a:ext cx="8202988" cy="1011824"/>
      </dsp:txXfrm>
    </dsp:sp>
    <dsp:sp modelId="{D2328CDC-A438-4019-9CFC-3D665F876AA0}">
      <dsp:nvSpPr>
        <dsp:cNvPr id="0" name=""/>
        <dsp:cNvSpPr/>
      </dsp:nvSpPr>
      <dsp:spPr>
        <a:xfrm>
          <a:off x="0" y="2529993"/>
          <a:ext cx="9371646" cy="10118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41F2C-B17E-4BE9-A4D4-8FA37FA2AAC7}">
      <dsp:nvSpPr>
        <dsp:cNvPr id="0" name=""/>
        <dsp:cNvSpPr/>
      </dsp:nvSpPr>
      <dsp:spPr>
        <a:xfrm>
          <a:off x="306076" y="2757653"/>
          <a:ext cx="556503" cy="5565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C487-F66B-4A76-9444-68C78BCC2BB1}">
      <dsp:nvSpPr>
        <dsp:cNvPr id="0" name=""/>
        <dsp:cNvSpPr/>
      </dsp:nvSpPr>
      <dsp:spPr>
        <a:xfrm>
          <a:off x="1168657" y="2529993"/>
          <a:ext cx="8202988" cy="101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85" tIns="107085" rIns="107085" bIns="1070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Delas </a:t>
          </a:r>
          <a:r>
            <a:rPr lang="en-US" sz="2500" kern="1200" err="1"/>
            <a:t>upp</a:t>
          </a:r>
          <a:r>
            <a:rPr lang="en-US" sz="2500" kern="1200"/>
            <a:t> I </a:t>
          </a:r>
          <a:r>
            <a:rPr lang="en-US" sz="2500" kern="1200" err="1"/>
            <a:t>olika</a:t>
          </a:r>
          <a:r>
            <a:rPr lang="en-US" sz="2500" kern="1200"/>
            <a:t> </a:t>
          </a:r>
          <a:r>
            <a:rPr lang="en-US" sz="2500" kern="1200" err="1"/>
            <a:t>grupper</a:t>
          </a:r>
          <a:r>
            <a:rPr lang="en-US" sz="2500" kern="1200"/>
            <a:t>. </a:t>
          </a:r>
        </a:p>
      </dsp:txBody>
      <dsp:txXfrm>
        <a:off x="1168657" y="2529993"/>
        <a:ext cx="8202988" cy="1011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2025-02-17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29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0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00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Ettan  – 4an </a:t>
            </a:r>
          </a:p>
          <a:p>
            <a:r>
              <a:rPr lang="sv-SE"/>
              <a:t>F23 går tillsammans.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92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32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5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lommon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rgbClr val="450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6231FC-555A-47B6-BF33-30E6CFC3A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skriva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  <p:sldLayoutId id="214748387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rnilla.jacobson@uppsala.se" TargetMode="External"/><Relationship Id="rId2" Type="http://schemas.openxmlformats.org/officeDocument/2006/relationships/hyperlink" Target="mailto:anna-kari.palm@uppsala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o.palosaari@uppsala.s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iahlin.wordpress.com/2020/02/10/att-vara-larare-ar-som-att-vara-kandi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Presentation av Jumkils skola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735" y="3974946"/>
            <a:ext cx="8182867" cy="9209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latin typeface="Source Sans Pro"/>
                <a:ea typeface="Source Sans Pro"/>
              </a:rPr>
              <a:t>Pernilla Jacobson, biträdande rektor </a:t>
            </a:r>
            <a:br>
              <a:rPr lang="en-US"/>
            </a:br>
            <a:r>
              <a:rPr lang="sv-SE">
                <a:latin typeface="Source Sans Pro"/>
                <a:ea typeface="Source Sans Pro"/>
              </a:rPr>
              <a:t>Alma Westerström och Lina </a:t>
            </a:r>
            <a:r>
              <a:rPr lang="sv-SE" err="1">
                <a:latin typeface="Source Sans Pro"/>
                <a:ea typeface="Source Sans Pro"/>
              </a:rPr>
              <a:t>Cumlin</a:t>
            </a:r>
            <a:r>
              <a:rPr lang="sv-SE">
                <a:latin typeface="Source Sans Pro"/>
                <a:ea typeface="Source Sans Pro"/>
              </a:rPr>
              <a:t>, fritidshemmet </a:t>
            </a:r>
            <a:br>
              <a:rPr lang="sv-SE">
                <a:latin typeface="Source Sans Pro"/>
                <a:ea typeface="Source Sans Pro"/>
              </a:rPr>
            </a:br>
            <a:r>
              <a:rPr lang="sv-SE">
                <a:latin typeface="Source Sans Pro"/>
                <a:ea typeface="Source Sans Pro"/>
              </a:rPr>
              <a:t>Sanna Tahvanainen, förstelärare och förskoleklass</a:t>
            </a:r>
          </a:p>
          <a:p>
            <a:endParaRPr lang="sv-SE">
              <a:ea typeface="Source Sans Pro"/>
            </a:endParaRPr>
          </a:p>
          <a:p>
            <a:endParaRPr lang="sv-SE">
              <a:ea typeface="Source Sans Pro"/>
            </a:endParaRPr>
          </a:p>
          <a:p>
            <a:endParaRPr lang="sv-SE">
              <a:ea typeface="Source Sans Pro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189" y="5299686"/>
            <a:ext cx="8182867" cy="3528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latin typeface="Source Sans Pro"/>
                <a:ea typeface="Source Sans Pro"/>
              </a:rPr>
              <a:t>Jumkils  skola </a:t>
            </a:r>
            <a:br>
              <a:rPr lang="sv-SE">
                <a:latin typeface="Source Sans Pro"/>
                <a:ea typeface="Source Sans Pro"/>
              </a:rPr>
            </a:br>
            <a:endParaRPr lang="sv-SE">
              <a:ea typeface="Source Sans Pro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189" y="5909227"/>
            <a:ext cx="8182867" cy="367716"/>
          </a:xfrm>
        </p:spPr>
        <p:txBody>
          <a:bodyPr/>
          <a:lstStyle/>
          <a:p>
            <a:r>
              <a:rPr lang="sv-SE"/>
              <a:t>21 januari 2025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8C700-F171-FE16-CE5C-0F044259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Elevråd, klassråd och skolråd.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0683-02CF-6C1D-FD6F-29858FEB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Klassråd – alla kan säga vad de tycker.</a:t>
            </a:r>
          </a:p>
          <a:p>
            <a:r>
              <a:rPr lang="sv-SE"/>
              <a:t>Elevråd- Representanter från varje årskurs samlar ihop åsikter till elevråd. </a:t>
            </a:r>
          </a:p>
          <a:p>
            <a:r>
              <a:rPr lang="sv-SE"/>
              <a:t>Skolråd – dialog mellan skola och hem. </a:t>
            </a:r>
          </a:p>
          <a:p>
            <a:r>
              <a:rPr lang="sv-SE"/>
              <a:t>Syfte att skapa delaktighet och inflytande och beakta elevernas och föräldrars åsikter i utbildningen.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0689AC-CF8E-552B-8DD6-C1F3B404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70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1172CF-270B-1F38-618F-D924FCEB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793"/>
            <a:ext cx="9371646" cy="1255857"/>
          </a:xfrm>
        </p:spPr>
        <p:txBody>
          <a:bodyPr/>
          <a:lstStyle/>
          <a:p>
            <a:r>
              <a:rPr lang="sv-SE"/>
              <a:t>Vad är extra bra på Jumkils skola?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E5A07-6521-2ACA-FF45-0B619428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7650"/>
            <a:ext cx="9600246" cy="44241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Fantastiska lärare med hög kompetens </a:t>
            </a:r>
          </a:p>
          <a:p>
            <a:r>
              <a:rPr lang="sv-SE"/>
              <a:t>Matematikprojekt. </a:t>
            </a:r>
          </a:p>
          <a:p>
            <a:r>
              <a:rPr lang="sv-SE"/>
              <a:t>Utvald skola med utökade resurser.</a:t>
            </a:r>
          </a:p>
          <a:p>
            <a:r>
              <a:rPr lang="sv-SE"/>
              <a:t>Utökat stöd av speciallärare. </a:t>
            </a:r>
          </a:p>
          <a:p>
            <a:r>
              <a:rPr lang="sv-SE"/>
              <a:t>Små klasser. Hög personaltäthet.  </a:t>
            </a:r>
          </a:p>
          <a:p>
            <a:r>
              <a:rPr lang="sv-SE"/>
              <a:t>Trivselledare på raster som leder leker. </a:t>
            </a:r>
          </a:p>
          <a:p>
            <a:r>
              <a:rPr lang="sv-SE"/>
              <a:t>Undervisningen utgår från forskning</a:t>
            </a:r>
          </a:p>
          <a:p>
            <a:r>
              <a:rPr lang="sv-SE">
                <a:latin typeface="Source Sans Pro"/>
                <a:ea typeface="Source Sans Pro"/>
              </a:rPr>
              <a:t>Förstelärare i specialpedagogik. </a:t>
            </a:r>
          </a:p>
          <a:p>
            <a:r>
              <a:rPr lang="sv-SE"/>
              <a:t>Engagerad personal.</a:t>
            </a:r>
          </a:p>
          <a:p>
            <a:r>
              <a:rPr lang="sv-SE"/>
              <a:t>Elevråd tillsammans med </a:t>
            </a:r>
            <a:r>
              <a:rPr lang="sv-SE" err="1"/>
              <a:t>bitr</a:t>
            </a:r>
            <a:r>
              <a:rPr lang="sv-SE"/>
              <a:t> rektor för samtliga årskurser.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5D9C71-82AF-EB95-A2FB-2A00862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69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98EAE-1EC7-A373-4826-461CAFC3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224971"/>
            <a:ext cx="9455103" cy="727536"/>
          </a:xfrm>
        </p:spPr>
        <p:txBody>
          <a:bodyPr/>
          <a:lstStyle/>
          <a:p>
            <a:r>
              <a:rPr lang="sv-SE"/>
              <a:t>Att tänka på vid val av skola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CD361A-DCFF-E6F4-1B07-28C88700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8" y="1074057"/>
            <a:ext cx="9796188" cy="4777785"/>
          </a:xfrm>
        </p:spPr>
        <p:txBody>
          <a:bodyPr/>
          <a:lstStyle/>
          <a:p>
            <a:r>
              <a:rPr lang="sv-SE"/>
              <a:t>Båda vårdnadshavarna måste godkänna valet till skolan.</a:t>
            </a:r>
          </a:p>
          <a:p>
            <a:r>
              <a:rPr lang="sv-SE"/>
              <a:t>11 mars får man besked</a:t>
            </a:r>
          </a:p>
          <a:p>
            <a:r>
              <a:rPr lang="sv-SE"/>
              <a:t>Båda vårdnadshavarna måste godkänna platsen.</a:t>
            </a:r>
          </a:p>
          <a:p>
            <a:r>
              <a:rPr lang="sv-SE"/>
              <a:t>Därefter väljer man fritidshem.</a:t>
            </a:r>
          </a:p>
          <a:p>
            <a:r>
              <a:rPr lang="sv-SE"/>
              <a:t>Båda måste godkänna ansökan till fritidshem.</a:t>
            </a:r>
          </a:p>
          <a:p>
            <a:r>
              <a:rPr lang="sv-SE"/>
              <a:t>Då får man besked efter det.</a:t>
            </a:r>
          </a:p>
          <a:p>
            <a:r>
              <a:rPr lang="sv-SE"/>
              <a:t>Båda vårdnadshavarna måste godkänna platsen.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Obs! Var noga med datum för när fritids ska börja gälla! </a:t>
            </a:r>
          </a:p>
          <a:p>
            <a:pPr marL="0" indent="0">
              <a:buNone/>
            </a:pPr>
            <a:r>
              <a:rPr lang="sv-SE"/>
              <a:t>Rekommendation är att börja på fritids efter inskolningen på skolan.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1538E8-2B1C-38DF-2EA2-317D5F97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14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8FF20-4858-56A9-479C-4652C9A6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händer om ni väljer Jumkils skola?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A5BDD2-1326-CEDC-4EAA-305960D8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Föräldramöte i maj </a:t>
            </a:r>
          </a:p>
          <a:p>
            <a:r>
              <a:rPr lang="sv-SE"/>
              <a:t>Inbjudan till karuselldag i maj. </a:t>
            </a:r>
          </a:p>
          <a:p>
            <a:r>
              <a:rPr lang="sv-SE"/>
              <a:t>Inskolning vid skolstart.</a:t>
            </a:r>
          </a:p>
          <a:p>
            <a:r>
              <a:rPr lang="sv-SE"/>
              <a:t>De barn som går på förskolan har kontinuerliga besök i förskoleklassen under våren. </a:t>
            </a:r>
          </a:p>
          <a:p>
            <a:r>
              <a:rPr lang="sv-SE"/>
              <a:t>Föräldramöte i höst.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9547D6-C45C-0ECD-D06A-5F653EAE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1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F54FF2-0D12-D0E7-544F-598681DB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Kontaktmöjligheter vid ytterligare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B2A06-5AD6-0543-E283-6ED637D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Den mesta av informationen finns på Bälinges hemsida. </a:t>
            </a:r>
          </a:p>
          <a:p>
            <a:r>
              <a:rPr lang="sv-SE"/>
              <a:t>Anna-Kari Palm rektor </a:t>
            </a:r>
            <a:r>
              <a:rPr lang="sv-SE">
                <a:hlinkClick r:id="rId2"/>
              </a:rPr>
              <a:t>anna-kari.palm@uppsala.se</a:t>
            </a:r>
            <a:r>
              <a:rPr lang="sv-SE"/>
              <a:t> </a:t>
            </a:r>
          </a:p>
          <a:p>
            <a:r>
              <a:rPr lang="sv-SE"/>
              <a:t>Pernilla Jacobson biträdande rektor </a:t>
            </a:r>
            <a:r>
              <a:rPr lang="sv-SE">
                <a:hlinkClick r:id="rId3"/>
              </a:rPr>
              <a:t>pernilla.jacobson@uppsala.se</a:t>
            </a:r>
            <a:r>
              <a:rPr lang="sv-SE"/>
              <a:t> </a:t>
            </a:r>
          </a:p>
          <a:p>
            <a:r>
              <a:rPr lang="sv-SE"/>
              <a:t>Administratör Marko </a:t>
            </a:r>
            <a:r>
              <a:rPr lang="sv-SE">
                <a:hlinkClick r:id="rId4"/>
              </a:rPr>
              <a:t>marko.palosaari@uppsala.se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DE6CFAC-9E5C-0FBC-7C6B-BA26D7D3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28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järta, Alla hjärtans dag, kreativitet&#10;&#10;Automatiskt genererad beskrivning">
            <a:extLst>
              <a:ext uri="{FF2B5EF4-FFF2-40B4-BE49-F238E27FC236}">
                <a16:creationId xmlns:a16="http://schemas.microsoft.com/office/drawing/2014/main" id="{DE6169CD-658D-9C61-F78E-7DA3A744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0273" y="0"/>
            <a:ext cx="47234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E8E57C-CA9F-7A98-2AF1-D8CF6059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/>
              <a:t>Jumkils skolas vision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165B11-8DAF-C28C-8E6D-6DE72227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r>
              <a:rPr lang="sv-SE"/>
              <a:t>Det är viktigt för mig att det går bra för dig</a:t>
            </a:r>
          </a:p>
          <a:p>
            <a:endParaRPr lang="sv-SE"/>
          </a:p>
          <a:p>
            <a:r>
              <a:rPr lang="sv-SE"/>
              <a:t>Det har vi med oss i mötet med elever, vårdnadshavare och kollegor. </a:t>
            </a:r>
          </a:p>
          <a:p>
            <a:endParaRPr lang="sv-SE"/>
          </a:p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44BE1B4F-3E01-E764-D9E3-B7FFE9A68E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68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4B38505-46DB-6EE5-8B2D-BDF37F19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23" y="0"/>
            <a:ext cx="70763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6DB94E8-2C1F-4859-B501-96D4756E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/>
              <a:t>Skolan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CB09C8D-1EE4-1478-1DE9-E7825E3E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1"/>
            <a:ext cx="3827745" cy="38907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>
                <a:effectLst/>
              </a:rPr>
              <a:t>Jumkils skola har 95 elever fördelade på </a:t>
            </a:r>
            <a:r>
              <a:rPr lang="sv-SE" spc="-20"/>
              <a:t>6</a:t>
            </a:r>
            <a:r>
              <a:rPr lang="sv-SE" spc="-20">
                <a:effectLst/>
              </a:rPr>
              <a:t> klasser.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/>
              <a:t>Skolan har ett elevhälsoteam med psykolog, kurator, speciallärare och skolsköterska som de delar med Bälinge skola.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/>
              <a:t>Nybyggd skola 2018. Egen musik och syslöjdsal, fritidshemssal. Idrott och träslöjd i intilliggande byggnad som vi hyr. </a:t>
            </a:r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9520C6C6-61CD-428A-A384-9E20181FB2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4585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48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923E4-247C-C388-B061-BE94A942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Tider på skolan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00372D-4B8A-C9F1-AE31-3415E514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Skolan börjar 8.30 och slutar 13.25 för årskurs F-2 samtliga dagar. </a:t>
            </a:r>
          </a:p>
          <a:p>
            <a:r>
              <a:rPr lang="sv-SE" dirty="0">
                <a:latin typeface="Source Sans Pro"/>
                <a:ea typeface="Source Sans Pro"/>
              </a:rPr>
              <a:t>Årskurs tre slutar </a:t>
            </a:r>
            <a:r>
              <a:rPr lang="sv-SE" dirty="0" err="1">
                <a:latin typeface="Source Sans Pro"/>
                <a:ea typeface="Source Sans Pro"/>
              </a:rPr>
              <a:t>kl</a:t>
            </a:r>
            <a:r>
              <a:rPr lang="sv-SE" dirty="0">
                <a:latin typeface="Source Sans Pro"/>
                <a:ea typeface="Source Sans Pro"/>
              </a:rPr>
              <a:t> 15.15 på onsdagar och fyra och fem slutar 15.15 på onsdagar och torsdagar. </a:t>
            </a:r>
          </a:p>
          <a:p>
            <a:r>
              <a:rPr lang="sv-SE" dirty="0">
                <a:latin typeface="Source Sans Pro"/>
                <a:ea typeface="Source Sans Pro"/>
              </a:rPr>
              <a:t>Lunch 10.30-12 </a:t>
            </a:r>
          </a:p>
          <a:p>
            <a:r>
              <a:rPr lang="sv-SE" dirty="0">
                <a:latin typeface="Source Sans Pro"/>
                <a:ea typeface="Source Sans Pro"/>
              </a:rPr>
              <a:t>Mellanmål 13.30-14.00</a:t>
            </a:r>
            <a:endParaRPr lang="sv-SE" dirty="0">
              <a:ea typeface="Source Sans Pro"/>
            </a:endParaRPr>
          </a:p>
          <a:p>
            <a:r>
              <a:rPr lang="sv-SE" dirty="0">
                <a:latin typeface="Source Sans Pro"/>
                <a:ea typeface="Source Sans Pro"/>
              </a:rPr>
              <a:t>Skolskjuts efter skoldagens slut.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E6535-7E13-30E3-36D9-CF3B5870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40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FB594-E042-CEF8-DC01-48E8708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Utökad studietid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97AB34-0A53-30B8-2713-A3A08B859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På måndagar och tisdagar finns det möjlighet till utökad studietid för årskurs fyra och fem mellan 13.45- 14.45. </a:t>
            </a:r>
          </a:p>
          <a:p>
            <a:r>
              <a:rPr lang="sv-SE"/>
              <a:t>Skolskjuts går </a:t>
            </a:r>
            <a:r>
              <a:rPr lang="sv-SE" err="1"/>
              <a:t>kl</a:t>
            </a:r>
            <a:r>
              <a:rPr lang="sv-SE"/>
              <a:t> 15.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3DC3BDD-C21A-930F-14DE-FBA3112C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75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39827D-7B26-C431-F4D4-32FFCA41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241227"/>
            <a:ext cx="9500930" cy="993843"/>
          </a:xfrm>
        </p:spPr>
        <p:txBody>
          <a:bodyPr/>
          <a:lstStyle/>
          <a:p>
            <a:r>
              <a:rPr lang="sv-SE">
                <a:latin typeface="Source Sans Pro Semibold"/>
                <a:ea typeface="Source Sans Pro Semibold"/>
              </a:rPr>
              <a:t>En dag i förskoleklass </a:t>
            </a:r>
            <a:endParaRPr lang="sv-SE" i="1">
              <a:ea typeface="Source Sans Pro Semibold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05528D-8BC5-D043-585F-0395DC01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9" y="1235070"/>
            <a:ext cx="9819428" cy="47741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Samling och arbetspass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08.30 - 09.20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Fruktstund och högläsning 9.20 - 9.30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Lärandelek 9.30 - 10.00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Rast</a:t>
            </a: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10.00 -10.30</a:t>
            </a:r>
            <a:endParaRPr lang="sv-SE" sz="2400" spc="-20">
              <a:effectLst/>
              <a:latin typeface="Source Sans Pro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Lunch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10.30</a:t>
            </a: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 –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11.00</a:t>
            </a:r>
            <a:endParaRPr lang="sv-SE" sz="2400" spc="-20">
              <a:effectLst/>
              <a:latin typeface="Source Sans Pro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Högläsning</a:t>
            </a: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11.00 -11.15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Arbetspass 11.15 - 12.00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Rast 12.00 - 12.30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Arbetspass 12.30 - 13.30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15A9D6-0590-D7B2-654C-6E8DBDCB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C7720B-A8F2-3219-1241-4AE62BE6E8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381000"/>
            <a:ext cx="10512058" cy="6246091"/>
          </a:xfrm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7F3FF-10C9-C3C6-353C-B68F4936CDCD}"/>
              </a:ext>
            </a:extLst>
          </p:cNvPr>
          <p:cNvSpPr txBox="1"/>
          <p:nvPr/>
        </p:nvSpPr>
        <p:spPr>
          <a:xfrm>
            <a:off x="1814946" y="902854"/>
            <a:ext cx="947419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Ø"/>
            </a:pPr>
            <a:endParaRPr lang="sv-SE" sz="2400">
              <a:cs typeface="Arial"/>
            </a:endParaRPr>
          </a:p>
          <a:p>
            <a:r>
              <a:rPr lang="sv-SE" sz="4000">
                <a:solidFill>
                  <a:srgbClr val="252E6F"/>
                </a:solidFill>
                <a:latin typeface="Source Sans Pro Semibold"/>
                <a:ea typeface="Source Sans Pro Semibold"/>
                <a:cs typeface="Arial"/>
              </a:rPr>
              <a:t>Fritids</a:t>
            </a:r>
          </a:p>
          <a:p>
            <a:pPr marL="342900" indent="-342900">
              <a:buFont typeface="Wingdings,Sans-Serif"/>
              <a:buChar char="Ø"/>
            </a:pPr>
            <a:r>
              <a:rPr lang="sv-SE" sz="2400">
                <a:cs typeface="Arial"/>
              </a:rPr>
              <a:t>Fritids 13.25-17.00</a:t>
            </a:r>
            <a:r>
              <a:rPr lang="en-US" sz="2400">
                <a:cs typeface="Arial"/>
              </a:rPr>
              <a:t>​</a:t>
            </a:r>
            <a:endParaRPr lang="en-US">
              <a:ea typeface="Source Sans Pro"/>
            </a:endParaRPr>
          </a:p>
          <a:p>
            <a:pPr marL="342900" indent="-342900">
              <a:buFont typeface="Wingdings,Sans-Serif"/>
              <a:buChar char="Ø"/>
            </a:pPr>
            <a:r>
              <a:rPr lang="sv-SE" sz="2400">
                <a:cs typeface="Arial"/>
              </a:rPr>
              <a:t>Mellanmål 13.30 - 14.00​</a:t>
            </a:r>
            <a:r>
              <a:rPr lang="en-US" sz="2400">
                <a:cs typeface="Arial"/>
              </a:rPr>
              <a:t>​</a:t>
            </a:r>
            <a:endParaRPr lang="en-US" sz="2400">
              <a:ea typeface="Source Sans Pro"/>
              <a:cs typeface="Arial"/>
            </a:endParaRPr>
          </a:p>
          <a:p>
            <a:pPr marL="342900" indent="-342900">
              <a:buFont typeface="Wingdings,Sans-Serif"/>
              <a:buChar char="Ø"/>
            </a:pPr>
            <a:r>
              <a:rPr lang="sv-SE" sz="2400">
                <a:cs typeface="Arial"/>
              </a:rPr>
              <a:t>Utelek 14.00 - 15.30​</a:t>
            </a:r>
            <a:r>
              <a:rPr lang="en-US" sz="2400">
                <a:cs typeface="Arial"/>
              </a:rPr>
              <a:t>​</a:t>
            </a:r>
            <a:endParaRPr lang="en-US" sz="2400">
              <a:ea typeface="Source Sans Pro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,Sans-Serif"/>
              <a:buChar char="Ø"/>
            </a:pPr>
            <a:r>
              <a:rPr lang="sv-SE" sz="2400">
                <a:ea typeface="Source Sans Pro"/>
                <a:cs typeface="Arial"/>
              </a:rPr>
              <a:t>Aktivitet på fritids 14.00 - 15.00 </a:t>
            </a:r>
            <a:endParaRPr lang="en-US" sz="2400">
              <a:ea typeface="Source Sans Pro"/>
              <a:cs typeface="Arial"/>
            </a:endParaRPr>
          </a:p>
          <a:p>
            <a:pPr marL="342900" indent="-342900">
              <a:buFont typeface="Wingdings,Sans-Serif"/>
              <a:buChar char="Ø"/>
            </a:pPr>
            <a:endParaRPr lang="en-US" sz="2400"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21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2F16D5-8EB7-44F7-2871-3294A3CC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Elevhälsan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13CE2E-4169-ECAE-4D0C-4FA439914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Elevhälsan arbetar både förebyggande och åtgärdande. </a:t>
            </a:r>
          </a:p>
          <a:p>
            <a:r>
              <a:rPr lang="sv-SE"/>
              <a:t>Elevhälsa börjar i klassrummet och det är även mentor ni kontaktar i första hand om ni känner att ni behöver diskutera ert barns utbildning. </a:t>
            </a:r>
          </a:p>
          <a:p>
            <a:r>
              <a:rPr lang="sv-SE"/>
              <a:t>Om mentor behöver stöd i anpassningar eller undervisning kontaktar mentor elevhälsoteamet för fortsatt stöd. </a:t>
            </a:r>
          </a:p>
          <a:p>
            <a:endParaRPr lang="sv-SE"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73DA3C-4273-017E-696C-E57823ED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48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72AFD-0A4C-5324-0CF6-61BBFF49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anchor="b">
            <a:normAutofit/>
          </a:bodyPr>
          <a:lstStyle/>
          <a:p>
            <a:r>
              <a:rPr lang="sv-SE"/>
              <a:t>Fritidshemmet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04474B-633E-01F2-6166-3EB4EFC9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084BBD41-C2ED-795F-9CFE-36C6D3D34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120010"/>
              </p:ext>
            </p:extLst>
          </p:nvPr>
        </p:nvGraphicFramePr>
        <p:xfrm>
          <a:off x="838200" y="2309592"/>
          <a:ext cx="9371646" cy="354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109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52c1d5-176d-4581-b45d-15f9b266fd63" xsi:nil="true"/>
    <lcf76f155ced4ddcb4097134ff3c332f xmlns="27b1af37-eca3-4d85-a907-23131142922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FF9E54082E2C44A60165E391DF1222" ma:contentTypeVersion="17" ma:contentTypeDescription="Skapa ett nytt dokument." ma:contentTypeScope="" ma:versionID="9a23f91eba53c06a3b87e5201b0d851f">
  <xsd:schema xmlns:xsd="http://www.w3.org/2001/XMLSchema" xmlns:xs="http://www.w3.org/2001/XMLSchema" xmlns:p="http://schemas.microsoft.com/office/2006/metadata/properties" xmlns:ns2="27b1af37-eca3-4d85-a907-23131142922e" xmlns:ns3="6052c1d5-176d-4581-b45d-15f9b266fd63" targetNamespace="http://schemas.microsoft.com/office/2006/metadata/properties" ma:root="true" ma:fieldsID="3644a2ab1a5d2774bbc3cc7d47d9da9a" ns2:_="" ns3:_="">
    <xsd:import namespace="27b1af37-eca3-4d85-a907-23131142922e"/>
    <xsd:import namespace="6052c1d5-176d-4581-b45d-15f9b266fd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1af37-eca3-4d85-a907-231311429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2c1d5-176d-4581-b45d-15f9b266fd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8b1e8d-b96b-4fe7-a96d-0378e257c567}" ma:internalName="TaxCatchAll" ma:showField="CatchAllData" ma:web="6052c1d5-176d-4581-b45d-15f9b266f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EE12D7-2B8D-43A9-90E1-8064C23A8C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C0C8BE-0824-40DF-A45A-1817813EB1A5}">
  <ds:schemaRefs>
    <ds:schemaRef ds:uri="27b1af37-eca3-4d85-a907-23131142922e"/>
    <ds:schemaRef ds:uri="6052c1d5-176d-4581-b45d-15f9b266fd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37F339-F292-47E1-A03B-396FDEB8447D}">
  <ds:schemaRefs>
    <ds:schemaRef ds:uri="27b1af37-eca3-4d85-a907-23131142922e"/>
    <ds:schemaRef ds:uri="6052c1d5-176d-4581-b45d-15f9b266fd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Bredbild</PresentationFormat>
  <Slides>15</Slides>
  <Notes>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Tema Uppsala</vt:lpstr>
      <vt:lpstr>Presentation av Jumkils skola </vt:lpstr>
      <vt:lpstr>Jumkils skolas vision  </vt:lpstr>
      <vt:lpstr>Skolan </vt:lpstr>
      <vt:lpstr>Tider på skolan </vt:lpstr>
      <vt:lpstr>Utökad studietid </vt:lpstr>
      <vt:lpstr>En dag i förskoleklass </vt:lpstr>
      <vt:lpstr>PowerPoint-presentation</vt:lpstr>
      <vt:lpstr>Elevhälsan </vt:lpstr>
      <vt:lpstr>Fritidshemmet </vt:lpstr>
      <vt:lpstr>Elevråd, klassråd och skolråd. </vt:lpstr>
      <vt:lpstr>Vad är extra bra på Jumkils skola? </vt:lpstr>
      <vt:lpstr>Att tänka på vid val av skola </vt:lpstr>
      <vt:lpstr>Vad händer om ni väljer Jumkils skola?</vt:lpstr>
      <vt:lpstr>Kontaktmöjligheter vid ytterligare frågor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Palm Anna-Kari</dc:creator>
  <cp:revision>11</cp:revision>
  <cp:lastPrinted>2022-06-14T12:03:57Z</cp:lastPrinted>
  <dcterms:created xsi:type="dcterms:W3CDTF">2018-06-29T08:36:21Z</dcterms:created>
  <dcterms:modified xsi:type="dcterms:W3CDTF">2025-02-17T09:18:46Z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0x010100BBFF9E54082E2C44A60165E391DF1222</vt:lpwstr>
  </property>
</Properties>
</file>